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94" r:id="rId25"/>
    <p:sldId id="279" r:id="rId26"/>
    <p:sldId id="282" r:id="rId27"/>
    <p:sldId id="296" r:id="rId28"/>
    <p:sldId id="292" r:id="rId29"/>
    <p:sldId id="281" r:id="rId30"/>
    <p:sldId id="293" r:id="rId31"/>
    <p:sldId id="283" r:id="rId32"/>
    <p:sldId id="285" r:id="rId33"/>
    <p:sldId id="284" r:id="rId34"/>
    <p:sldId id="295" r:id="rId35"/>
    <p:sldId id="286" r:id="rId36"/>
    <p:sldId id="287" r:id="rId37"/>
    <p:sldId id="288" r:id="rId38"/>
    <p:sldId id="290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9"/>
    <p:restoredTop sz="48886"/>
  </p:normalViewPr>
  <p:slideViewPr>
    <p:cSldViewPr snapToGrid="0" snapToObjects="1">
      <p:cViewPr varScale="1">
        <p:scale>
          <a:sx n="65" d="100"/>
          <a:sy n="65" d="100"/>
        </p:scale>
        <p:origin x="2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CA1FB-3D49-5949-B3D2-56E2153D948E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716B5-5840-9D4B-99B6-0AF0D6D71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7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93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8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6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5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17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37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2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5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0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0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3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7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3FB8-B576-A248-9CDB-B2BA515037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8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3FB8-B576-A248-9CDB-B2BA515037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2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8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4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7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76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92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23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3FB8-B576-A248-9CDB-B2BA515037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51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5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3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78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9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1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8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3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31D59-3C35-4646-9E58-6C1D100977F6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4CDE7-543E-DE42-A59C-74186C17E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4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s.ucla.edu/~ravi/CS239_W19/" TargetMode="External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our.golang.org/welcome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378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CS188: Distributed Systems</a:t>
            </a:r>
            <a:b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 1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4686"/>
            <a:ext cx="9144000" cy="22708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b="1" dirty="0" smtClean="0"/>
              <a:t>Spring 2019</a:t>
            </a:r>
          </a:p>
          <a:p>
            <a:endParaRPr lang="en-US" sz="2800" dirty="0"/>
          </a:p>
          <a:p>
            <a:r>
              <a:rPr lang="en-US" sz="2800" dirty="0" smtClean="0"/>
              <a:t>Ravi Netravali</a:t>
            </a:r>
          </a:p>
        </p:txBody>
      </p:sp>
    </p:spTree>
    <p:extLst>
      <p:ext uri="{BB962C8B-B14F-4D97-AF65-F5344CB8AC3E}">
        <p14:creationId xmlns:p14="http://schemas.microsoft.com/office/powerpoint/2010/main" val="40069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Non-Data Center Servers</a:t>
            </a:r>
            <a:endParaRPr lang="en-US" dirty="0"/>
          </a:p>
        </p:txBody>
      </p:sp>
      <p:pic>
        <p:nvPicPr>
          <p:cNvPr id="1026" name="Picture 2" descr="mage result for google edge serv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3" y="1371275"/>
            <a:ext cx="10807014" cy="457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01546" y="5950036"/>
            <a:ext cx="66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Cloudflare</a:t>
            </a:r>
            <a:r>
              <a:rPr lang="en-US" dirty="0" smtClean="0"/>
              <a:t> edge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Distributed Systems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Internet and data center network</a:t>
            </a:r>
          </a:p>
          <a:p>
            <a:endParaRPr lang="en-US" dirty="0"/>
          </a:p>
          <a:p>
            <a:r>
              <a:rPr lang="en-US" dirty="0" smtClean="0"/>
              <a:t>Domain Name System (DNS)</a:t>
            </a:r>
          </a:p>
          <a:p>
            <a:endParaRPr lang="en-US" dirty="0"/>
          </a:p>
          <a:p>
            <a:r>
              <a:rPr lang="en-US" dirty="0" smtClean="0"/>
              <a:t>Operating System for multi-core processors</a:t>
            </a:r>
          </a:p>
          <a:p>
            <a:endParaRPr lang="en-US" dirty="0"/>
          </a:p>
          <a:p>
            <a:r>
              <a:rPr lang="en-US" dirty="0" smtClean="0"/>
              <a:t>World Wide Web</a:t>
            </a:r>
          </a:p>
          <a:p>
            <a:endParaRPr lang="en-US" dirty="0"/>
          </a:p>
          <a:p>
            <a:r>
              <a:rPr lang="en-US" dirty="0" smtClean="0"/>
              <a:t>Multiplayer Games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do we need Distributed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7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Handle geographic separation</a:t>
            </a:r>
          </a:p>
          <a:p>
            <a:pPr lvl="1"/>
            <a:r>
              <a:rPr lang="en-US" dirty="0" smtClean="0"/>
              <a:t>Facebook, Google, and Amazon customers span the planet</a:t>
            </a:r>
          </a:p>
          <a:p>
            <a:pPr lvl="1"/>
            <a:endParaRPr lang="en-US" dirty="0"/>
          </a:p>
          <a:p>
            <a:r>
              <a:rPr lang="en-US" dirty="0" smtClean="0"/>
              <a:t>Build reliable systems with unreliable components</a:t>
            </a:r>
          </a:p>
          <a:p>
            <a:endParaRPr lang="en-US" dirty="0"/>
          </a:p>
          <a:p>
            <a:r>
              <a:rPr lang="en-US" dirty="0" smtClean="0"/>
              <a:t>Aggregate systems for higher capacity</a:t>
            </a:r>
          </a:p>
          <a:p>
            <a:pPr lvl="1"/>
            <a:r>
              <a:rPr lang="en-US" dirty="0" smtClean="0"/>
              <a:t>CPU cycles, disks, memory, network bandwidth</a:t>
            </a:r>
          </a:p>
          <a:p>
            <a:pPr lvl="1"/>
            <a:r>
              <a:rPr lang="en-US" dirty="0" smtClean="0"/>
              <a:t>Cost grows non-linearly</a:t>
            </a:r>
          </a:p>
          <a:p>
            <a:endParaRPr lang="en-US" dirty="0"/>
          </a:p>
          <a:p>
            <a:r>
              <a:rPr lang="en-US" dirty="0" smtClean="0"/>
              <a:t>Customize computers for specific tasks (e.g., </a:t>
            </a:r>
            <a:r>
              <a:rPr lang="en-US" dirty="0" err="1" smtClean="0"/>
              <a:t>microservices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Cache server, load balancer, ads, speech-to-text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study distributed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95"/>
            <a:ext cx="10515600" cy="4351338"/>
          </a:xfrm>
        </p:spPr>
        <p:txBody>
          <a:bodyPr/>
          <a:lstStyle/>
          <a:p>
            <a:r>
              <a:rPr lang="en-US" dirty="0" smtClean="0"/>
              <a:t>They are everywhere!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Hard to develop and reason about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6" y="2642460"/>
            <a:ext cx="2421737" cy="1043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68" y="2613760"/>
            <a:ext cx="1346616" cy="85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504" y="2599048"/>
            <a:ext cx="936295" cy="93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665" y="2599048"/>
            <a:ext cx="836402" cy="836402"/>
          </a:xfrm>
          <a:prstGeom prst="rect">
            <a:avLst/>
          </a:prstGeom>
        </p:spPr>
      </p:pic>
      <p:pic>
        <p:nvPicPr>
          <p:cNvPr id="8" name="Picture 6" descr="mage result for venm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26" y="2622718"/>
            <a:ext cx="789061" cy="78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52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Jeff Dean “Facts”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43" y="1925468"/>
            <a:ext cx="7747000" cy="1041400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43" y="4661411"/>
            <a:ext cx="7950200" cy="1041400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75" y="3251031"/>
            <a:ext cx="7073900" cy="1092200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0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Challenge 1: Partial failures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74775"/>
          </a:xfrm>
        </p:spPr>
        <p:txBody>
          <a:bodyPr>
            <a:normAutofit/>
          </a:bodyPr>
          <a:lstStyle/>
          <a:p>
            <a:r>
              <a:rPr lang="en-US" sz="3000" i="1" dirty="0" smtClean="0"/>
              <a:t>“A distributed system is one where you can’t get your work done because some machine you’ve never heard of is broken.” – </a:t>
            </a:r>
            <a:r>
              <a:rPr lang="en-US" sz="3000" dirty="0" smtClean="0"/>
              <a:t>Leslie </a:t>
            </a:r>
            <a:r>
              <a:rPr lang="en-US" sz="3000" dirty="0" err="1" smtClean="0"/>
              <a:t>Lamport</a:t>
            </a:r>
            <a:endParaRPr lang="en-US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41" y="3112916"/>
            <a:ext cx="3302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Facebook’s Pineville Data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Contents:</a:t>
            </a:r>
          </a:p>
          <a:p>
            <a:pPr lvl="1"/>
            <a:r>
              <a:rPr lang="en-US" dirty="0" smtClean="0"/>
              <a:t>200K+ servers</a:t>
            </a:r>
          </a:p>
          <a:p>
            <a:pPr lvl="1"/>
            <a:r>
              <a:rPr lang="en-US" dirty="0" smtClean="0"/>
              <a:t>500K+ disks</a:t>
            </a:r>
          </a:p>
          <a:p>
            <a:pPr lvl="1"/>
            <a:r>
              <a:rPr lang="en-US" dirty="0" smtClean="0"/>
              <a:t>10K network switches</a:t>
            </a:r>
          </a:p>
          <a:p>
            <a:pPr lvl="1"/>
            <a:r>
              <a:rPr lang="en-US" dirty="0" smtClean="0"/>
              <a:t>300K+ network cables</a:t>
            </a:r>
          </a:p>
          <a:p>
            <a:pPr lvl="1"/>
            <a:endParaRPr lang="en-US" dirty="0"/>
          </a:p>
          <a:p>
            <a:r>
              <a:rPr lang="en-US" dirty="0" smtClean="0"/>
              <a:t>At any time, high likelihood that some components are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functioning correctly!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Takeaway: design distributed systems assuming failures will happen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6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2: Ambiguous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server doesn’t reply, how can you distinguish between:</a:t>
            </a:r>
          </a:p>
          <a:p>
            <a:pPr lvl="1"/>
            <a:r>
              <a:rPr lang="en-US" dirty="0" smtClean="0"/>
              <a:t>Server failure</a:t>
            </a:r>
          </a:p>
          <a:p>
            <a:pPr lvl="1"/>
            <a:r>
              <a:rPr lang="en-US" dirty="0" smtClean="0"/>
              <a:t>Network failure</a:t>
            </a:r>
          </a:p>
          <a:p>
            <a:pPr lvl="1"/>
            <a:r>
              <a:rPr lang="en-US" dirty="0" smtClean="0"/>
              <a:t>Neither; they are both just slow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Cannot make assumptions about incurred delays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partition users across machines?</a:t>
            </a:r>
            <a:endParaRPr lang="en-US" dirty="0"/>
          </a:p>
        </p:txBody>
      </p:sp>
      <p:pic>
        <p:nvPicPr>
          <p:cNvPr id="4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8" y="42836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770" y="42836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70" y="42836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70" y="42836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70" y="42836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83" y="2560123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3746508" y="3210421"/>
            <a:ext cx="0" cy="99705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20" y="2531076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880645" y="3181374"/>
            <a:ext cx="0" cy="99705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20" y="2531076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6023645" y="3181374"/>
            <a:ext cx="0" cy="99705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20" y="2531076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7166645" y="3181374"/>
            <a:ext cx="0" cy="99705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16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20" y="2531076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8309645" y="3181374"/>
            <a:ext cx="0" cy="99705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3919055" y="5379522"/>
            <a:ext cx="4390589" cy="1019647"/>
            <a:chOff x="2423885" y="5058246"/>
            <a:chExt cx="4390589" cy="1019647"/>
          </a:xfrm>
        </p:grpSpPr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2423885" y="5058246"/>
              <a:ext cx="4390589" cy="1019647"/>
              <a:chOff x="2112" y="1968"/>
              <a:chExt cx="2016" cy="864"/>
            </a:xfrm>
          </p:grpSpPr>
          <p:sp>
            <p:nvSpPr>
              <p:cNvPr id="22" name="Oval 8"/>
              <p:cNvSpPr>
                <a:spLocks noChangeArrowheads="1"/>
              </p:cNvSpPr>
              <p:nvPr/>
            </p:nvSpPr>
            <p:spPr bwMode="auto">
              <a:xfrm>
                <a:off x="2352" y="2016"/>
                <a:ext cx="962" cy="478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 dirty="0"/>
              </a:p>
            </p:txBody>
          </p:sp>
          <p:sp>
            <p:nvSpPr>
              <p:cNvPr id="23" name="Oval 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960" cy="384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24" name="Oval 10"/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1104" cy="480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3168" y="2208"/>
                <a:ext cx="960" cy="384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2928" y="2352"/>
                <a:ext cx="1056" cy="480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538704" y="5320786"/>
              <a:ext cx="2066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Shared State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572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3: 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Goal: ensure consistency of distributed state in the face of concurrent operations</a:t>
            </a:r>
          </a:p>
          <a:p>
            <a:endParaRPr lang="en-US" dirty="0" smtClean="0"/>
          </a:p>
          <a:p>
            <a:r>
              <a:rPr lang="en-US" dirty="0" smtClean="0"/>
              <a:t>Use OS concurrency mechanisms like locks, </a:t>
            </a:r>
            <a:r>
              <a:rPr lang="en-US" dirty="0" err="1" smtClean="0"/>
              <a:t>mutex</a:t>
            </a:r>
            <a:r>
              <a:rPr lang="en-US" dirty="0" smtClean="0"/>
              <a:t>, cv, and semaphore?</a:t>
            </a:r>
          </a:p>
          <a:p>
            <a:pPr lvl="1"/>
            <a:r>
              <a:rPr lang="en-US" dirty="0" smtClean="0"/>
              <a:t>Restricted to single process! We need service to share locks across servers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Challenge: cross-server synchronization must operate with slow/unreliable machines and network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 Distributed </a:t>
            </a:r>
            <a:r>
              <a:rPr lang="en-US" dirty="0"/>
              <a:t>S</a:t>
            </a:r>
            <a:r>
              <a:rPr lang="en-US" dirty="0" smtClean="0"/>
              <a:t>ystem?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81306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600" dirty="0" smtClean="0"/>
              <a:t>Multiple interconnected computers that cooperate to provide some service</a:t>
            </a:r>
          </a:p>
        </p:txBody>
      </p:sp>
      <p:pic>
        <p:nvPicPr>
          <p:cNvPr id="4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25" y="33790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787" y="33790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87" y="33790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787" y="33790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787" y="337907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58587" y="4974811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Network</a:t>
            </a:r>
            <a:endParaRPr lang="en-US" sz="2800" b="0" dirty="0"/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5082187" y="4292683"/>
            <a:ext cx="1257300" cy="94373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6161687" y="4280247"/>
            <a:ext cx="596900" cy="68212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7215787" y="4257212"/>
            <a:ext cx="196850" cy="506694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H="1">
            <a:off x="7933337" y="4292683"/>
            <a:ext cx="403225" cy="471223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H="1">
            <a:off x="8527062" y="4305695"/>
            <a:ext cx="898526" cy="669116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Cloud 15"/>
          <p:cNvSpPr/>
          <p:nvPr/>
        </p:nvSpPr>
        <p:spPr>
          <a:xfrm>
            <a:off x="6339487" y="4763906"/>
            <a:ext cx="2318341" cy="116392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96035" y="3027405"/>
            <a:ext cx="6231924" cy="30026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10" y="3595727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10" y="4837962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V="1">
            <a:off x="2490489" y="3855308"/>
            <a:ext cx="176847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527560" y="5141686"/>
            <a:ext cx="176847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6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Design/Evaluation at scale</a:t>
            </a:r>
          </a:p>
          <a:p>
            <a:pPr lvl="1"/>
            <a:r>
              <a:rPr lang="en-US" dirty="0" smtClean="0"/>
              <a:t>Example: Amazon redesigns software services for every order of magnitude change in scale</a:t>
            </a:r>
          </a:p>
          <a:p>
            <a:pPr lvl="1"/>
            <a:endParaRPr lang="en-US" dirty="0"/>
          </a:p>
          <a:p>
            <a:r>
              <a:rPr lang="en-US" dirty="0" smtClean="0"/>
              <a:t>Comprehensive testing</a:t>
            </a:r>
          </a:p>
          <a:p>
            <a:pPr lvl="1"/>
            <a:r>
              <a:rPr lang="en-US" dirty="0" smtClean="0"/>
              <a:t>Impossible to test/reproduce all possible scenarios</a:t>
            </a:r>
          </a:p>
          <a:p>
            <a:pPr lvl="1"/>
            <a:r>
              <a:rPr lang="en-US" dirty="0" smtClean="0"/>
              <a:t>Even if enumerated, cannot test at scale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Example: malicious modification of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1145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 smtClean="0"/>
              <a:t>Goal: unify several machines to provide shared service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Enable concurrent use of state/resources, and hide failures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Automate heavy lifting so developers don’t have to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89406" y="2465173"/>
            <a:ext cx="4419600" cy="685800"/>
            <a:chOff x="2286000" y="2514600"/>
            <a:chExt cx="4419600" cy="685800"/>
          </a:xfrm>
        </p:grpSpPr>
        <p:sp>
          <p:nvSpPr>
            <p:cNvPr id="5" name="AutoShape 9"/>
            <p:cNvSpPr>
              <a:spLocks noChangeArrowheads="1"/>
            </p:cNvSpPr>
            <p:nvPr/>
          </p:nvSpPr>
          <p:spPr bwMode="auto">
            <a:xfrm>
              <a:off x="2286000" y="25146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rgbClr val="D60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3429000" y="2743200"/>
              <a:ext cx="2057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Applications</a:t>
              </a:r>
            </a:p>
          </p:txBody>
        </p:sp>
      </p:grpSp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0" y="343830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42" y="343830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42" y="343830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42" y="343830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14" y="3438309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3275571" y="3285909"/>
            <a:ext cx="5867400" cy="1219200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kern="1200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87" y="2478817"/>
            <a:ext cx="544250" cy="5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2104436" y="2828882"/>
            <a:ext cx="1344478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3751146" y="3438309"/>
            <a:ext cx="474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79963" y="3429379"/>
            <a:ext cx="474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6" name="Picture 8" descr="heck mark 3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06" y="2606675"/>
            <a:ext cx="510746" cy="5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Contrast with CS111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Systems: give one app the illusion that it is running on a single machine (though it is using many)</a:t>
            </a:r>
          </a:p>
          <a:p>
            <a:endParaRPr lang="en-US" dirty="0"/>
          </a:p>
          <a:p>
            <a:r>
              <a:rPr lang="en-US" dirty="0" smtClean="0"/>
              <a:t>Operating Systems: give every application the illusion that it is running on its own machine (though they share a machine)</a:t>
            </a:r>
            <a:endParaRPr lang="en-US" dirty="0"/>
          </a:p>
        </p:txBody>
      </p:sp>
      <p:pic>
        <p:nvPicPr>
          <p:cNvPr id="4" name="Picture 11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29" y="5605463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10929" y="4233863"/>
            <a:ext cx="1828800" cy="990600"/>
            <a:chOff x="2286000" y="2514600"/>
            <a:chExt cx="4419600" cy="685800"/>
          </a:xfrm>
        </p:grpSpPr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2286000" y="25146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rgbClr val="D60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022600" y="2785098"/>
              <a:ext cx="2501900" cy="319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solidFill>
                    <a:schemeClr val="bg1"/>
                  </a:solidFill>
                </a:rPr>
                <a:t>App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1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2629" y="4230234"/>
            <a:ext cx="1828800" cy="990600"/>
            <a:chOff x="2286000" y="2514600"/>
            <a:chExt cx="4419600" cy="685800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2286000" y="25146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022600" y="2785098"/>
              <a:ext cx="2501900" cy="319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solidFill>
                    <a:schemeClr val="bg1"/>
                  </a:solidFill>
                </a:rPr>
                <a:t>App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2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16229" y="4212091"/>
            <a:ext cx="1828800" cy="990600"/>
            <a:chOff x="2286000" y="2514600"/>
            <a:chExt cx="4419600" cy="685800"/>
          </a:xfrm>
        </p:grpSpPr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2286000" y="2514600"/>
              <a:ext cx="4419600" cy="685800"/>
            </a:xfrm>
            <a:prstGeom prst="cube">
              <a:avLst>
                <a:gd name="adj" fmla="val 25000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022600" y="2785098"/>
              <a:ext cx="2501900" cy="319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dirty="0" smtClean="0">
                  <a:solidFill>
                    <a:schemeClr val="bg1"/>
                  </a:solidFill>
                </a:rPr>
                <a:t>App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3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9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As developers of distributed systems</a:t>
            </a:r>
            <a:r>
              <a:rPr lang="en-US" dirty="0" smtClean="0"/>
              <a:t>: be able to reason about uncertainty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As users of distributed systems</a:t>
            </a:r>
            <a:r>
              <a:rPr lang="en-US" dirty="0" smtClean="0"/>
              <a:t>: </a:t>
            </a:r>
            <a:r>
              <a:rPr lang="en-US" dirty="0"/>
              <a:t>b</a:t>
            </a:r>
            <a:r>
              <a:rPr lang="en-US" dirty="0" smtClean="0"/>
              <a:t>e able to identify guarantees and properties offered by a system</a:t>
            </a:r>
          </a:p>
          <a:p>
            <a:pPr lvl="1"/>
            <a:r>
              <a:rPr lang="en-US" dirty="0" smtClean="0"/>
              <a:t>When will it work well?</a:t>
            </a:r>
          </a:p>
          <a:p>
            <a:pPr lvl="1"/>
            <a:r>
              <a:rPr lang="en-US" dirty="0" smtClean="0"/>
              <a:t>When will it break?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Concrete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Synchronization (clock sync, logical clocks)</a:t>
            </a:r>
          </a:p>
          <a:p>
            <a:r>
              <a:rPr lang="en-US" dirty="0" smtClean="0"/>
              <a:t>Failure recovery (snapshotting, primary-backup)</a:t>
            </a:r>
          </a:p>
          <a:p>
            <a:r>
              <a:rPr lang="en-US" dirty="0" smtClean="0"/>
              <a:t>Consistency (</a:t>
            </a:r>
            <a:r>
              <a:rPr lang="en-US" dirty="0" err="1" smtClean="0"/>
              <a:t>linearizability</a:t>
            </a:r>
            <a:r>
              <a:rPr lang="en-US" dirty="0" smtClean="0"/>
              <a:t>, eventual, causal)</a:t>
            </a:r>
          </a:p>
          <a:p>
            <a:r>
              <a:rPr lang="en-US" dirty="0" smtClean="0"/>
              <a:t>Consensus protocols (</a:t>
            </a:r>
            <a:r>
              <a:rPr lang="en-US" dirty="0" err="1" smtClean="0"/>
              <a:t>Paxos</a:t>
            </a:r>
            <a:r>
              <a:rPr lang="en-US" dirty="0" smtClean="0"/>
              <a:t>, Raft)</a:t>
            </a:r>
          </a:p>
          <a:p>
            <a:r>
              <a:rPr lang="en-US" dirty="0" smtClean="0"/>
              <a:t>Distributed transactions and 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33" y="2614054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Course Logistics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0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5989"/>
            <a:ext cx="10515600" cy="5747994"/>
          </a:xfrm>
        </p:spPr>
        <p:txBody>
          <a:bodyPr/>
          <a:lstStyle/>
          <a:p>
            <a:r>
              <a:rPr lang="en-US" dirty="0" smtClean="0"/>
              <a:t>Instructor: Ravi Netravali</a:t>
            </a:r>
          </a:p>
          <a:p>
            <a:pPr lvl="1"/>
            <a:r>
              <a:rPr lang="en-US" sz="2500" dirty="0" smtClean="0"/>
              <a:t>Assistant Professor, PhD from MIT in 2018</a:t>
            </a:r>
          </a:p>
          <a:p>
            <a:pPr lvl="1"/>
            <a:r>
              <a:rPr lang="en-US" sz="2500" dirty="0" smtClean="0"/>
              <a:t>Research interests: networks/distributed systems; performance and debugging of large-scale web and machine learning systems</a:t>
            </a:r>
          </a:p>
          <a:p>
            <a:pPr lvl="1"/>
            <a:r>
              <a:rPr lang="en-US" sz="2500" dirty="0" smtClean="0"/>
              <a:t>Office hours: Monday 2pm-4pm</a:t>
            </a:r>
          </a:p>
          <a:p>
            <a:r>
              <a:rPr lang="en-US" dirty="0" smtClean="0"/>
              <a:t>TAs: Spyros </a:t>
            </a:r>
            <a:r>
              <a:rPr lang="en-US" dirty="0" err="1" smtClean="0"/>
              <a:t>Mastorakis</a:t>
            </a:r>
            <a:r>
              <a:rPr lang="en-US" dirty="0" smtClean="0"/>
              <a:t> and </a:t>
            </a:r>
            <a:r>
              <a:rPr lang="en-US" dirty="0" err="1" smtClean="0"/>
              <a:t>Shaghayegh</a:t>
            </a:r>
            <a:r>
              <a:rPr lang="en-US" dirty="0" smtClean="0"/>
              <a:t> </a:t>
            </a:r>
            <a:r>
              <a:rPr lang="en-US" dirty="0" err="1" smtClean="0"/>
              <a:t>Mardani</a:t>
            </a:r>
            <a:endParaRPr lang="en-US" dirty="0" smtClean="0"/>
          </a:p>
          <a:p>
            <a:pPr lvl="1"/>
            <a:r>
              <a:rPr lang="en-US" sz="2500" dirty="0" smtClean="0"/>
              <a:t>PhD students in Computer Science</a:t>
            </a:r>
          </a:p>
          <a:p>
            <a:pPr lvl="1"/>
            <a:r>
              <a:rPr lang="en-US" sz="2500" dirty="0" smtClean="0"/>
              <a:t>Research interests: </a:t>
            </a:r>
            <a:r>
              <a:rPr lang="en-US" sz="2500" dirty="0" err="1" smtClean="0"/>
              <a:t>Spryos</a:t>
            </a:r>
            <a:r>
              <a:rPr lang="en-US" sz="2500" dirty="0" smtClean="0"/>
              <a:t>—named data networking, </a:t>
            </a:r>
            <a:r>
              <a:rPr lang="en-US" sz="2500" dirty="0" err="1" smtClean="0"/>
              <a:t>Shagha</a:t>
            </a:r>
            <a:r>
              <a:rPr lang="en-US" sz="2500" dirty="0" smtClean="0"/>
              <a:t>—web systems</a:t>
            </a:r>
          </a:p>
          <a:p>
            <a:pPr lvl="1"/>
            <a:r>
              <a:rPr lang="en-US" sz="2500" dirty="0" smtClean="0"/>
              <a:t>Office hours: Spyros (Tuesday 9am-11am), </a:t>
            </a:r>
            <a:r>
              <a:rPr lang="en-US" sz="2500" dirty="0" err="1" smtClean="0"/>
              <a:t>Shagha</a:t>
            </a:r>
            <a:r>
              <a:rPr lang="en-US" sz="2500" dirty="0" smtClean="0"/>
              <a:t> (Wednesday 3pm-5pm)</a:t>
            </a:r>
          </a:p>
        </p:txBody>
      </p:sp>
    </p:spTree>
    <p:extLst>
      <p:ext uri="{BB962C8B-B14F-4D97-AF65-F5344CB8AC3E}">
        <p14:creationId xmlns:p14="http://schemas.microsoft.com/office/powerpoint/2010/main" val="10483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Prerequisites and Enrollment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No formal prerequisites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But! Strongly encouraged to have taken CS111 (operating systems) and CS118 (networks)</a:t>
            </a:r>
          </a:p>
          <a:p>
            <a:pPr lvl="1"/>
            <a:r>
              <a:rPr lang="en-US" dirty="0" smtClean="0"/>
              <a:t>Please see me if you have not taken these courses, particularly CS111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Class target size is 80 for first offering</a:t>
            </a:r>
          </a:p>
          <a:p>
            <a:pPr lvl="1"/>
            <a:r>
              <a:rPr lang="en-US" dirty="0" smtClean="0"/>
              <a:t>No PTEs this offering</a:t>
            </a:r>
          </a:p>
          <a:p>
            <a:pPr lvl="1"/>
            <a:r>
              <a:rPr lang="en-US" dirty="0" smtClean="0"/>
              <a:t>Will be offered regularly moving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Website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1558" y="6362726"/>
            <a:ext cx="408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http://web.cs.ucla.edu/~</a:t>
            </a:r>
            <a:r>
              <a:rPr lang="en-US" dirty="0" smtClean="0">
                <a:hlinkClick r:id="rId3"/>
              </a:rPr>
              <a:t>ravi/CS188_S19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21" y="1333569"/>
            <a:ext cx="10021957" cy="50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Attendance: lectures and discussion</a:t>
            </a:r>
          </a:p>
          <a:p>
            <a:pPr lvl="1"/>
            <a:r>
              <a:rPr lang="en-US" dirty="0" smtClean="0"/>
              <a:t>Not mandatory, but highly encouraged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Assignments: 4 programming labs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Exams: “midterm”</a:t>
            </a:r>
          </a:p>
        </p:txBody>
      </p:sp>
    </p:spTree>
    <p:extLst>
      <p:ext uri="{BB962C8B-B14F-4D97-AF65-F5344CB8AC3E}">
        <p14:creationId xmlns:p14="http://schemas.microsoft.com/office/powerpoint/2010/main" val="2534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0976"/>
            <a:ext cx="10515600" cy="4351338"/>
          </a:xfrm>
        </p:spPr>
        <p:txBody>
          <a:bodyPr/>
          <a:lstStyle/>
          <a:p>
            <a:r>
              <a:rPr lang="en-US" dirty="0" smtClean="0"/>
              <a:t>Why study distributed systems?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Course syllabus and logistics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Questions/concerns about enrollment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Discussion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three ways:</a:t>
            </a:r>
          </a:p>
          <a:p>
            <a:pPr lvl="1"/>
            <a:r>
              <a:rPr lang="en-US" dirty="0" smtClean="0"/>
              <a:t>Explain project specifications</a:t>
            </a:r>
          </a:p>
          <a:p>
            <a:pPr lvl="1"/>
            <a:r>
              <a:rPr lang="en-US" dirty="0" smtClean="0"/>
              <a:t>Recap lecture material</a:t>
            </a:r>
          </a:p>
          <a:p>
            <a:pPr lvl="1"/>
            <a:r>
              <a:rPr lang="en-US" dirty="0" smtClean="0"/>
              <a:t>Discuss questions and example problems to reinforce lecture material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Please consistently attend one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 mandatory, but you are encouraged to attend</a:t>
            </a:r>
          </a:p>
        </p:txBody>
      </p:sp>
    </p:spTree>
    <p:extLst>
      <p:ext uri="{BB962C8B-B14F-4D97-AF65-F5344CB8AC3E}">
        <p14:creationId xmlns:p14="http://schemas.microsoft.com/office/powerpoint/2010/main" val="18431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assignments in total</a:t>
            </a:r>
          </a:p>
          <a:p>
            <a:pPr lvl="1"/>
            <a:r>
              <a:rPr lang="en-US" dirty="0" smtClean="0"/>
              <a:t>MapReduce master</a:t>
            </a:r>
          </a:p>
          <a:p>
            <a:pPr lvl="1"/>
            <a:r>
              <a:rPr lang="en-US" dirty="0" smtClean="0"/>
              <a:t>Primary backup replication</a:t>
            </a:r>
          </a:p>
          <a:p>
            <a:pPr lvl="1"/>
            <a:r>
              <a:rPr lang="en-US" dirty="0" err="1" smtClean="0"/>
              <a:t>Paxos</a:t>
            </a:r>
            <a:endParaRPr lang="en-US" dirty="0" smtClean="0"/>
          </a:p>
          <a:p>
            <a:pPr lvl="1"/>
            <a:r>
              <a:rPr lang="en-US" dirty="0" smtClean="0"/>
              <a:t>Scaling via </a:t>
            </a:r>
            <a:r>
              <a:rPr lang="en-US" dirty="0" err="1" smtClean="0"/>
              <a:t>sharding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First one is individual, rest are in groups of 2</a:t>
            </a:r>
          </a:p>
          <a:p>
            <a:pPr lvl="1"/>
            <a:r>
              <a:rPr lang="en-US" dirty="0" smtClean="0"/>
              <a:t>Email staff your group members by 4/10</a:t>
            </a:r>
          </a:p>
          <a:p>
            <a:pPr lvl="1"/>
            <a:r>
              <a:rPr lang="en-US" dirty="0" smtClean="0"/>
              <a:t>Trouble finding partners? </a:t>
            </a:r>
            <a:r>
              <a:rPr lang="en-US" dirty="0" smtClean="0">
                <a:sym typeface="Wingdings"/>
              </a:rPr>
              <a:t> p</a:t>
            </a:r>
            <a:r>
              <a:rPr lang="en-US" dirty="0" smtClean="0"/>
              <a:t>ost to Piazza</a:t>
            </a:r>
          </a:p>
        </p:txBody>
      </p:sp>
    </p:spTree>
    <p:extLst>
      <p:ext uri="{BB962C8B-B14F-4D97-AF65-F5344CB8AC3E}">
        <p14:creationId xmlns:p14="http://schemas.microsoft.com/office/powerpoint/2010/main" val="13999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in Go</a:t>
            </a:r>
          </a:p>
          <a:p>
            <a:pPr lvl="1"/>
            <a:r>
              <a:rPr lang="en-US" dirty="0" smtClean="0">
                <a:hlinkClick r:id="rId3"/>
              </a:rPr>
              <a:t>https://tour.golang.org/welcome/</a:t>
            </a:r>
            <a:endParaRPr lang="en-US" dirty="0" smtClean="0"/>
          </a:p>
          <a:p>
            <a:pPr lvl="1"/>
            <a:r>
              <a:rPr lang="en-US" dirty="0" smtClean="0"/>
              <a:t>Syntactically similar to C/C++ (good for systems programming)</a:t>
            </a:r>
          </a:p>
          <a:p>
            <a:pPr lvl="1"/>
            <a:r>
              <a:rPr lang="en-US" dirty="0" smtClean="0"/>
              <a:t>Also includes memory safety, garbage collection, concurrency support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Test cases are included in the assignment</a:t>
            </a:r>
          </a:p>
          <a:p>
            <a:pPr lvl="1"/>
            <a:r>
              <a:rPr lang="en-US" dirty="0" smtClean="0"/>
              <a:t>Run locally as set of processes exchanging RPCs</a:t>
            </a:r>
          </a:p>
          <a:p>
            <a:pPr lvl="1"/>
            <a:r>
              <a:rPr lang="en-US" dirty="0" smtClean="0"/>
              <a:t>You need to understand test cases to debug!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Assignment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Submission: private GitHub repositories to each group</a:t>
            </a:r>
          </a:p>
          <a:p>
            <a:pPr lvl="1"/>
            <a:r>
              <a:rPr lang="en-US" dirty="0" smtClean="0"/>
              <a:t>We can track your progress, commits, etc.</a:t>
            </a:r>
          </a:p>
          <a:p>
            <a:pPr lvl="1"/>
            <a:endParaRPr lang="en-US" dirty="0"/>
          </a:p>
          <a:p>
            <a:r>
              <a:rPr lang="en-US" dirty="0" smtClean="0"/>
              <a:t>Logistics</a:t>
            </a:r>
          </a:p>
          <a:p>
            <a:pPr lvl="1"/>
            <a:r>
              <a:rPr lang="en-US" dirty="0" smtClean="0"/>
              <a:t>Due by 10pm on deadline date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 late days across projects 2-4 (per group)</a:t>
            </a:r>
          </a:p>
          <a:p>
            <a:pPr lvl="1"/>
            <a:r>
              <a:rPr lang="en-US" dirty="0" smtClean="0"/>
              <a:t>Cannot submit more than 5 days late; 50% if late days expended</a:t>
            </a:r>
          </a:p>
          <a:p>
            <a:pPr lvl="1"/>
            <a:endParaRPr lang="en-US" dirty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Good: clarify problem or discuss Go syntax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Bad: discuss solutions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today and due Friday, 4/12 by 10pm</a:t>
            </a:r>
          </a:p>
          <a:p>
            <a:endParaRPr lang="en-US" dirty="0"/>
          </a:p>
          <a:p>
            <a:r>
              <a:rPr lang="en-US" dirty="0" smtClean="0"/>
              <a:t>No late days!</a:t>
            </a:r>
          </a:p>
          <a:p>
            <a:endParaRPr lang="en-US" dirty="0"/>
          </a:p>
          <a:p>
            <a:r>
              <a:rPr lang="en-US" dirty="0" smtClean="0"/>
              <a:t>Submission</a:t>
            </a:r>
          </a:p>
          <a:p>
            <a:pPr lvl="1"/>
            <a:r>
              <a:rPr lang="en-US" dirty="0" smtClean="0"/>
              <a:t>Fork starter code into private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Submit repo via submission form (linked in </a:t>
            </a:r>
            <a:r>
              <a:rPr lang="en-US" dirty="0" err="1" smtClean="0"/>
              <a:t>assignemnt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73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</a:p>
          <a:p>
            <a:pPr lvl="1"/>
            <a:r>
              <a:rPr lang="en-US" sz="2500" dirty="0" smtClean="0"/>
              <a:t>In class on Monday, May 20</a:t>
            </a:r>
          </a:p>
          <a:p>
            <a:pPr lvl="1"/>
            <a:r>
              <a:rPr lang="en-US" sz="2500" dirty="0" smtClean="0"/>
              <a:t>Covering core concepts such as consistency, failure recovery, etc.</a:t>
            </a:r>
          </a:p>
          <a:p>
            <a:pPr lvl="1"/>
            <a:r>
              <a:rPr lang="en-US" sz="2500" dirty="0" smtClean="0"/>
              <a:t>No case studies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No makeup exams (unless dire circumstances)</a:t>
            </a:r>
          </a:p>
          <a:p>
            <a:pPr lvl="1"/>
            <a:r>
              <a:rPr lang="en-US" dirty="0" smtClean="0"/>
              <a:t>Schedule interviews and other commitments appropriately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Grading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Labs (70%)</a:t>
            </a:r>
          </a:p>
          <a:p>
            <a:pPr lvl="1"/>
            <a:r>
              <a:rPr lang="en-US" dirty="0" smtClean="0"/>
              <a:t>Assignment 1: 10%</a:t>
            </a:r>
          </a:p>
          <a:p>
            <a:pPr lvl="1"/>
            <a:r>
              <a:rPr lang="en-US" dirty="0" smtClean="0"/>
              <a:t>Assignments 2-4: 20% each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Midterm (30%)</a:t>
            </a:r>
          </a:p>
        </p:txBody>
      </p:sp>
    </p:spTree>
    <p:extLst>
      <p:ext uri="{BB962C8B-B14F-4D97-AF65-F5344CB8AC3E}">
        <p14:creationId xmlns:p14="http://schemas.microsoft.com/office/powerpoint/2010/main" val="17755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programming labs early!!!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Attend lectures and discussions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Ask questions when something is unclear (in lecture, discussion, office hours, or on Piazza)</a:t>
            </a:r>
          </a:p>
        </p:txBody>
      </p:sp>
    </p:spTree>
    <p:extLst>
      <p:ext uri="{BB962C8B-B14F-4D97-AF65-F5344CB8AC3E}">
        <p14:creationId xmlns:p14="http://schemas.microsoft.com/office/powerpoint/2010/main" val="8231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Heads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first offering of the course so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expect a few hiccups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don’t hesitate to provide suggestions!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Todo</a:t>
            </a:r>
            <a:r>
              <a:rPr lang="en-US" dirty="0" smtClean="0"/>
              <a:t> for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4651"/>
            <a:ext cx="10515600" cy="4351338"/>
          </a:xfrm>
        </p:spPr>
        <p:txBody>
          <a:bodyPr/>
          <a:lstStyle/>
          <a:p>
            <a:r>
              <a:rPr lang="en-US" dirty="0" smtClean="0"/>
              <a:t>Learn Go and start assignment 1</a:t>
            </a:r>
          </a:p>
          <a:p>
            <a:pPr lvl="1"/>
            <a:r>
              <a:rPr lang="en-US" dirty="0" smtClean="0"/>
              <a:t>Tutorial on Go at discussion section on Friday</a:t>
            </a:r>
          </a:p>
          <a:p>
            <a:pPr lvl="1"/>
            <a:endParaRPr lang="en-US" dirty="0"/>
          </a:p>
          <a:p>
            <a:r>
              <a:rPr lang="en-US" dirty="0" smtClean="0"/>
              <a:t>Subscribe to Piazza</a:t>
            </a:r>
          </a:p>
          <a:p>
            <a:endParaRPr lang="en-US" dirty="0"/>
          </a:p>
          <a:p>
            <a:r>
              <a:rPr lang="en-US" dirty="0" smtClean="0"/>
              <a:t>Find a partner for group assignments 2-4</a:t>
            </a:r>
          </a:p>
        </p:txBody>
      </p:sp>
    </p:spTree>
    <p:extLst>
      <p:ext uri="{BB962C8B-B14F-4D97-AF65-F5344CB8AC3E}">
        <p14:creationId xmlns:p14="http://schemas.microsoft.com/office/powerpoint/2010/main" val="13176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study distributed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95"/>
            <a:ext cx="10515600" cy="4351338"/>
          </a:xfrm>
        </p:spPr>
        <p:txBody>
          <a:bodyPr/>
          <a:lstStyle/>
          <a:p>
            <a:r>
              <a:rPr lang="en-US" dirty="0" smtClean="0"/>
              <a:t>They are everywhere!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6" y="2642460"/>
            <a:ext cx="2421737" cy="1043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68" y="2613760"/>
            <a:ext cx="1346616" cy="85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504" y="2599048"/>
            <a:ext cx="936295" cy="93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665" y="2599048"/>
            <a:ext cx="836402" cy="836402"/>
          </a:xfrm>
          <a:prstGeom prst="rect">
            <a:avLst/>
          </a:prstGeom>
        </p:spPr>
      </p:pic>
      <p:pic>
        <p:nvPicPr>
          <p:cNvPr id="8" name="Picture 6" descr="mage result for venm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26" y="2622718"/>
            <a:ext cx="789061" cy="78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distributed system: Google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Google’s goals/objectives when serving search query results to users?</a:t>
            </a:r>
          </a:p>
          <a:p>
            <a:pPr lvl="1"/>
            <a:r>
              <a:rPr lang="en-US" dirty="0" smtClean="0"/>
              <a:t>Resilience to failures (availability)</a:t>
            </a:r>
          </a:p>
          <a:p>
            <a:pPr lvl="1"/>
            <a:r>
              <a:rPr lang="en-US" dirty="0" smtClean="0"/>
              <a:t>Low latency</a:t>
            </a:r>
          </a:p>
          <a:p>
            <a:pPr lvl="1"/>
            <a:r>
              <a:rPr lang="en-US" dirty="0" smtClean="0"/>
              <a:t>Support for large load</a:t>
            </a:r>
          </a:p>
          <a:p>
            <a:pPr lvl="1"/>
            <a:r>
              <a:rPr lang="en-US" dirty="0" smtClean="0"/>
              <a:t>Easy access to most relevant results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What distributed systems are necessary to achieve these goals?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Google in 1997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21" y="1525373"/>
            <a:ext cx="7683957" cy="47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Geo-Distributed Services</a:t>
            </a:r>
            <a:endParaRPr lang="en-US" dirty="0"/>
          </a:p>
        </p:txBody>
      </p:sp>
      <p:pic>
        <p:nvPicPr>
          <p:cNvPr id="4" name="Content Placeholder 39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272" r="5272"/>
          <a:stretch>
            <a:fillRect/>
          </a:stretch>
        </p:blipFill>
        <p:spPr>
          <a:xfrm>
            <a:off x="2005913" y="1554250"/>
            <a:ext cx="8074152" cy="4844491"/>
          </a:xfrm>
          <a:noFill/>
        </p:spPr>
      </p:pic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 rot="5400000" flipH="1" flipV="1">
            <a:off x="5663514" y="3764050"/>
            <a:ext cx="457200" cy="3175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3148913" y="3154450"/>
            <a:ext cx="762000" cy="158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flipV="1">
            <a:off x="3225113" y="3306850"/>
            <a:ext cx="685800" cy="5334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6200000" flipV="1">
            <a:off x="4120463" y="4545100"/>
            <a:ext cx="304800" cy="2667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7949513" y="3916450"/>
            <a:ext cx="304800" cy="2921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8940113" y="2989350"/>
            <a:ext cx="457200" cy="3175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10800000">
            <a:off x="8940113" y="5288050"/>
            <a:ext cx="304800" cy="1588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13" y="3554500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53" y="2951250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13" y="4790311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32" y="4027575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325" y="3593753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25" y="3083632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19" y="5094637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76" y="2955881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 descr="user_ic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13" y="2592475"/>
            <a:ext cx="3571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 flipH="1">
            <a:off x="6196913" y="2773450"/>
            <a:ext cx="381002" cy="30480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2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576" y="4140156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76" y="5094637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13" y="2828881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30" y="2945901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" descr="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61" y="4140156"/>
            <a:ext cx="498737" cy="4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54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44995"/>
            <a:ext cx="10515600" cy="1431968"/>
          </a:xfrm>
        </p:spPr>
        <p:txBody>
          <a:bodyPr/>
          <a:lstStyle/>
          <a:p>
            <a:r>
              <a:rPr lang="en-US" dirty="0" smtClean="0"/>
              <a:t>Spread services and data storage/processing across 100s of thousands of machines</a:t>
            </a:r>
            <a:endParaRPr lang="en-US" dirty="0"/>
          </a:p>
        </p:txBody>
      </p:sp>
      <p:pic>
        <p:nvPicPr>
          <p:cNvPr id="4" name="Picture 3" descr="datacen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1820206"/>
            <a:ext cx="3719596" cy="256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147" y="1820206"/>
            <a:ext cx="3860001" cy="2572691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0" y="1795492"/>
            <a:ext cx="3869504" cy="25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Google Today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866" y="1359242"/>
            <a:ext cx="7304267" cy="53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1174</Words>
  <Application>Microsoft Macintosh PowerPoint</Application>
  <PresentationFormat>Widescreen</PresentationFormat>
  <Paragraphs>300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Mangal</vt:lpstr>
      <vt:lpstr>ＭＳ Ｐゴシック</vt:lpstr>
      <vt:lpstr>Wingdings</vt:lpstr>
      <vt:lpstr>Arial</vt:lpstr>
      <vt:lpstr>Office Theme</vt:lpstr>
      <vt:lpstr>CS188: Distributed Systems Lecture 1</vt:lpstr>
      <vt:lpstr>What is a Distributed System?</vt:lpstr>
      <vt:lpstr>Today’s Agenda</vt:lpstr>
      <vt:lpstr>Why study distributed systems?</vt:lpstr>
      <vt:lpstr>Example distributed system: Google search</vt:lpstr>
      <vt:lpstr>Google in 1997</vt:lpstr>
      <vt:lpstr>Geo-Distributed Services</vt:lpstr>
      <vt:lpstr>Data Centers</vt:lpstr>
      <vt:lpstr>Google Today</vt:lpstr>
      <vt:lpstr>Non-Data Center Servers</vt:lpstr>
      <vt:lpstr>Other Distributed Systems Examples</vt:lpstr>
      <vt:lpstr>Why do we need Distributed Systems?</vt:lpstr>
      <vt:lpstr>Why study distributed systems?</vt:lpstr>
      <vt:lpstr>Jeff Dean “Facts”</vt:lpstr>
      <vt:lpstr>Challenge 1: Partial failures</vt:lpstr>
      <vt:lpstr>Facebook’s Pineville Data Center</vt:lpstr>
      <vt:lpstr>Challenge 2: Ambiguous failures</vt:lpstr>
      <vt:lpstr>Challenge 3: Concurrency</vt:lpstr>
      <vt:lpstr>Challenge 3: Concurrency</vt:lpstr>
      <vt:lpstr>Other Challenges</vt:lpstr>
      <vt:lpstr>Class Objectives</vt:lpstr>
      <vt:lpstr>Contrast with CS111 (OS)</vt:lpstr>
      <vt:lpstr>Class Outcomes</vt:lpstr>
      <vt:lpstr>Concrete Topics</vt:lpstr>
      <vt:lpstr>Course Logistics</vt:lpstr>
      <vt:lpstr>Staff</vt:lpstr>
      <vt:lpstr>Prerequisites and Enrollment</vt:lpstr>
      <vt:lpstr>Course Website</vt:lpstr>
      <vt:lpstr>Course Components</vt:lpstr>
      <vt:lpstr>Discussion sections</vt:lpstr>
      <vt:lpstr>Programming Labs</vt:lpstr>
      <vt:lpstr>Programming Labs</vt:lpstr>
      <vt:lpstr>Assignment Policies</vt:lpstr>
      <vt:lpstr>Assignment 1</vt:lpstr>
      <vt:lpstr>Exams</vt:lpstr>
      <vt:lpstr>Grading breakdown</vt:lpstr>
      <vt:lpstr>Tips for success</vt:lpstr>
      <vt:lpstr>Heads up</vt:lpstr>
      <vt:lpstr>Todo for next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CS188: Distributed Systems</dc:title>
  <dc:creator>Microsoft Office User</dc:creator>
  <cp:lastModifiedBy>Microsoft Office User</cp:lastModifiedBy>
  <cp:revision>35</cp:revision>
  <dcterms:created xsi:type="dcterms:W3CDTF">2019-01-26T00:18:35Z</dcterms:created>
  <dcterms:modified xsi:type="dcterms:W3CDTF">2019-04-01T15:25:40Z</dcterms:modified>
</cp:coreProperties>
</file>